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56" r:id="rId3"/>
    <p:sldId id="258" r:id="rId4"/>
    <p:sldId id="419" r:id="rId5"/>
    <p:sldId id="402" r:id="rId6"/>
    <p:sldId id="422" r:id="rId7"/>
    <p:sldId id="403" r:id="rId8"/>
    <p:sldId id="421" r:id="rId9"/>
    <p:sldId id="423" r:id="rId10"/>
    <p:sldId id="414" r:id="rId11"/>
    <p:sldId id="404" r:id="rId12"/>
    <p:sldId id="413" r:id="rId13"/>
    <p:sldId id="405" r:id="rId14"/>
    <p:sldId id="415" r:id="rId15"/>
    <p:sldId id="416" r:id="rId16"/>
    <p:sldId id="424" r:id="rId17"/>
    <p:sldId id="420" r:id="rId18"/>
  </p:sldIdLst>
  <p:sldSz cx="9144000" cy="6858000" type="screen4x3"/>
  <p:notesSz cx="6865938" cy="9540875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ange Sommeling" initials="SS" lastIdx="1" clrIdx="0">
    <p:extLst>
      <p:ext uri="{19B8F6BF-5375-455C-9EA6-DF929625EA0E}">
        <p15:presenceInfo xmlns:p15="http://schemas.microsoft.com/office/powerpoint/2012/main" userId="S-1-5-21-988299426-728374078-612134452-1293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ijl, gemiddeld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Stijl, thema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Stijl, licht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tijl, licht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9" d="100"/>
          <a:sy n="69" d="100"/>
        </p:scale>
        <p:origin x="13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78701"/>
          </a:xfrm>
          <a:prstGeom prst="rect">
            <a:avLst/>
          </a:prstGeom>
        </p:spPr>
        <p:txBody>
          <a:bodyPr vert="horz" lIns="93733" tIns="46866" rIns="93733" bIns="46866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9109" y="1"/>
            <a:ext cx="2975240" cy="478701"/>
          </a:xfrm>
          <a:prstGeom prst="rect">
            <a:avLst/>
          </a:prstGeom>
        </p:spPr>
        <p:txBody>
          <a:bodyPr vert="horz" lIns="93733" tIns="46866" rIns="93733" bIns="46866" rtlCol="0"/>
          <a:lstStyle>
            <a:lvl1pPr algn="r">
              <a:defRPr sz="1200"/>
            </a:lvl1pPr>
          </a:lstStyle>
          <a:p>
            <a:fld id="{13272FD7-0456-4147-AEE5-B6F903C39937}" type="datetimeFigureOut">
              <a:rPr lang="nl-NL" smtClean="0"/>
              <a:t>19-11-2018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062177"/>
            <a:ext cx="2975240" cy="478700"/>
          </a:xfrm>
          <a:prstGeom prst="rect">
            <a:avLst/>
          </a:prstGeom>
        </p:spPr>
        <p:txBody>
          <a:bodyPr vert="horz" lIns="93733" tIns="46866" rIns="93733" bIns="46866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9109" y="9062177"/>
            <a:ext cx="2975240" cy="478700"/>
          </a:xfrm>
          <a:prstGeom prst="rect">
            <a:avLst/>
          </a:prstGeom>
        </p:spPr>
        <p:txBody>
          <a:bodyPr vert="horz" lIns="93733" tIns="46866" rIns="93733" bIns="46866" rtlCol="0" anchor="b"/>
          <a:lstStyle>
            <a:lvl1pPr algn="r">
              <a:defRPr sz="1200"/>
            </a:lvl1pPr>
          </a:lstStyle>
          <a:p>
            <a:fld id="{15D46942-FCD7-4061-8058-219CA4D37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5853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6.62116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8-11-19T12:28:26.235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6921 3944 0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477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9375" y="0"/>
            <a:ext cx="2974975" cy="477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0A51C-EB7D-42FD-A72D-F84FE9409A8E}" type="datetimeFigureOut">
              <a:rPr lang="nl-NL" smtClean="0"/>
              <a:t>19-11-2018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285875" y="1192213"/>
            <a:ext cx="4295775" cy="3221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7388" y="4591050"/>
            <a:ext cx="5492750" cy="37576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063038"/>
            <a:ext cx="2974975" cy="477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9375" y="9063038"/>
            <a:ext cx="2974975" cy="477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C3335-EA77-423F-A73D-D7F703F83A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998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C3335-EA77-423F-A73D-D7F703F83A12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037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Factoren zijn : Stress,</a:t>
            </a:r>
            <a:r>
              <a:rPr lang="nl-NL" baseline="0" dirty="0" smtClean="0"/>
              <a:t> erfelijke aanleg, voeding, traumatische ervaringen en invloed vanuit de directe omgeving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C3335-EA77-423F-A73D-D7F703F83A12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0410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Alle studenten maken hun eigen </a:t>
            </a:r>
            <a:r>
              <a:rPr lang="nl-NL" dirty="0" smtClean="0"/>
              <a:t>weegschaal</a:t>
            </a:r>
            <a:r>
              <a:rPr lang="nl-NL" baseline="0" dirty="0" smtClean="0"/>
              <a:t>. Laat vijf studenten hun weegschaal klassikaal vertellen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C3335-EA77-423F-A73D-D7F703F83A12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2347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Vertel</a:t>
            </a:r>
            <a:r>
              <a:rPr lang="nl-NL" baseline="0" dirty="0" smtClean="0"/>
              <a:t> dat Coping een reactie is op stress. </a:t>
            </a:r>
            <a:r>
              <a:rPr lang="nl-NL" dirty="0" smtClean="0"/>
              <a:t>Bekijk </a:t>
            </a:r>
            <a:r>
              <a:rPr lang="nl-NL" baseline="0" dirty="0" smtClean="0"/>
              <a:t>het </a:t>
            </a:r>
            <a:r>
              <a:rPr lang="nl-NL" baseline="0" dirty="0" smtClean="0"/>
              <a:t>filmpje onder coping. Daarna uitleg geven en vragen naar herkenning en eigen ervaringen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C3335-EA77-423F-A73D-D7F703F83A12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6278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De test zit onder de link;</a:t>
            </a:r>
            <a:r>
              <a:rPr lang="nl-NL" baseline="0" dirty="0" smtClean="0"/>
              <a:t> Wat is jouw </a:t>
            </a:r>
            <a:r>
              <a:rPr lang="nl-NL" baseline="0" dirty="0" err="1" smtClean="0"/>
              <a:t>copingstijl</a:t>
            </a:r>
            <a:r>
              <a:rPr lang="nl-NL" baseline="0" dirty="0" smtClean="0"/>
              <a:t>? Print deze test uit e n laat studenten dit maken? Daarna klassikaal bespreken. Klopt de uitkomst?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C3335-EA77-423F-A73D-D7F703F83A12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711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Ga met de</a:t>
            </a:r>
            <a:r>
              <a:rPr lang="nl-NL" baseline="0" dirty="0" smtClean="0"/>
              <a:t> klas in gesprek; wanneer spreken we van een stoornis of van een diagnose?  Zijn we niet allemaal afwijkend?</a:t>
            </a:r>
          </a:p>
          <a:p>
            <a:r>
              <a:rPr lang="nl-NL" baseline="0" dirty="0" smtClean="0"/>
              <a:t>Zijn er in de klas mensen met een stoornis of diagnose? Wat hebben ze dan? Wat zijn hun ervaringen?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C3335-EA77-423F-A73D-D7F703F83A12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1138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Theorie uitleg</a:t>
            </a:r>
            <a:r>
              <a:rPr lang="nl-NL" baseline="0" dirty="0" smtClean="0"/>
              <a:t> geven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C3335-EA77-423F-A73D-D7F703F83A12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827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In week les wordt</a:t>
            </a:r>
            <a:r>
              <a:rPr lang="nl-NL" baseline="0" dirty="0" smtClean="0"/>
              <a:t> er geloot welk groepje gaat presenteren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C3335-EA77-423F-A73D-D7F703F83A12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813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620BD-F02D-4DF7-8610-4A993D444501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54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F160-1221-42F8-971A-15E478E90C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45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89C7-DE1E-4BBA-BFE6-781F565BC8ED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38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C1D7-3C6A-4C94-9824-C58A30616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789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08DE-7444-4FFB-B797-1C7492829D0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69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0E80-37A4-43A7-934C-DD486BAC2C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1632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2824-CFB4-4B59-8258-864EABF4ED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29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5F650-EE3B-4E2F-956F-D46577573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5333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1436-D104-4D03-A584-FD96F4EE59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504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6EE2-6328-4587-9C2C-6FDD37D97C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339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3AB0-0C84-4270-8F03-48668392F50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89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A49AA59-F8CA-46F8-A8E4-A5044C485AD1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40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tv.nl/video/wat-is-stress-in-tijden-van-spanning-en-werkdruk/" TargetMode="External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../gedragsproblemen%20en%20stoornissen%20Vol%20klas/vragenlijscopingstijl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vak" descr="PresentatieTitel" title="PresentatieTitel"/>
          <p:cNvSpPr>
            <a:spLocks noGrp="1" noChangeArrowheads="1"/>
          </p:cNvSpPr>
          <p:nvPr>
            <p:ph type="ctrTitle"/>
          </p:nvPr>
        </p:nvSpPr>
        <p:spPr>
          <a:xfrm>
            <a:off x="2159000" y="3500438"/>
            <a:ext cx="5938838" cy="1054100"/>
          </a:xfrm>
        </p:spPr>
        <p:txBody>
          <a:bodyPr>
            <a:normAutofit fontScale="90000"/>
          </a:bodyPr>
          <a:lstStyle/>
          <a:p>
            <a:r>
              <a:rPr lang="nl-NL" dirty="0"/>
              <a:t>Gedragsproblemen en stoornissen</a:t>
            </a:r>
          </a:p>
        </p:txBody>
      </p:sp>
      <p:sp>
        <p:nvSpPr>
          <p:cNvPr id="2051" name="Datumvak" descr="DOCdatum" title="DOCdatum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2600"/>
              </a:lnSpc>
            </a:pPr>
            <a:r>
              <a:rPr lang="nl-NL" sz="2400" dirty="0" smtClean="0"/>
              <a:t>Les 1</a:t>
            </a:r>
            <a:endParaRPr lang="nl-NL" sz="2400" dirty="0"/>
          </a:p>
        </p:txBody>
      </p:sp>
      <p:sp>
        <p:nvSpPr>
          <p:cNvPr id="2052" name="Spreker" descr="Spreker" title="Spreker"/>
          <p:cNvSpPr txBox="1">
            <a:spLocks noChangeArrowheads="1"/>
          </p:cNvSpPr>
          <p:nvPr/>
        </p:nvSpPr>
        <p:spPr>
          <a:xfrm>
            <a:off x="2159000" y="5084763"/>
            <a:ext cx="593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2" name="Tekstvak 1" descr="logovast_payoff" title="logovast_payoff"/>
          <p:cNvSpPr txBox="1"/>
          <p:nvPr/>
        </p:nvSpPr>
        <p:spPr>
          <a:xfrm>
            <a:off x="6436800" y="6228000"/>
            <a:ext cx="2592000" cy="15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Stelling: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‘</a:t>
            </a:r>
            <a:r>
              <a:rPr lang="nl-NL" sz="2400" b="1" dirty="0">
                <a:solidFill>
                  <a:srgbClr val="FF0000"/>
                </a:solidFill>
              </a:rPr>
              <a:t>Anders zijn is nog geen psychische stoornis!’</a:t>
            </a:r>
          </a:p>
          <a:p>
            <a:endParaRPr lang="nl-NL" sz="2400" b="1" dirty="0"/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4320845"/>
            <a:ext cx="237172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46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6.2 Afwijkend gedrag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b="1" dirty="0">
                <a:solidFill>
                  <a:srgbClr val="FF0000"/>
                </a:solidFill>
              </a:rPr>
              <a:t>Afwijkend gedrag</a:t>
            </a:r>
            <a:r>
              <a:rPr lang="nl-NL" sz="2400" dirty="0"/>
              <a:t>= gedrag dat in strijd is met de algemeen geaccepteerde normen. </a:t>
            </a:r>
          </a:p>
          <a:p>
            <a:endParaRPr lang="nl-NL" sz="2400" dirty="0"/>
          </a:p>
          <a:p>
            <a:r>
              <a:rPr lang="nl-NL" sz="2400" dirty="0"/>
              <a:t>Oorzaken kunnen zijn: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Hersenaandoeningen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Omgevingsfactoren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Combinatie van beide</a:t>
            </a:r>
          </a:p>
          <a:p>
            <a:endParaRPr lang="nl-NL" dirty="0"/>
          </a:p>
        </p:txBody>
      </p:sp>
      <p:grpSp>
        <p:nvGrpSpPr>
          <p:cNvPr id="7" name="SMARTInkShape-Group3"/>
          <p:cNvGrpSpPr/>
          <p:nvPr/>
        </p:nvGrpSpPr>
        <p:grpSpPr>
          <a:xfrm>
            <a:off x="1089790" y="5938242"/>
            <a:ext cx="26422" cy="8931"/>
            <a:chOff x="1089790" y="5938242"/>
            <a:chExt cx="26422" cy="8931"/>
          </a:xfrm>
        </p:grpSpPr>
        <p:sp>
          <p:nvSpPr>
            <p:cNvPr id="4" name="SMARTInkShape-3"/>
            <p:cNvSpPr/>
            <p:nvPr>
              <p:custDataLst>
                <p:tags r:id="rId2"/>
              </p:custDataLst>
            </p:nvPr>
          </p:nvSpPr>
          <p:spPr>
            <a:xfrm>
              <a:off x="1107281" y="5938242"/>
              <a:ext cx="8931" cy="1"/>
            </a:xfrm>
            <a:custGeom>
              <a:avLst/>
              <a:gdLst/>
              <a:ahLst/>
              <a:cxnLst/>
              <a:rect l="0" t="0" r="0" b="0"/>
              <a:pathLst>
                <a:path w="8931" h="1">
                  <a:moveTo>
                    <a:pt x="0" y="0"/>
                  </a:moveTo>
                  <a:lnTo>
                    <a:pt x="0" y="0"/>
                  </a:lnTo>
                  <a:lnTo>
                    <a:pt x="893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" name="SMARTInkShape-4"/>
            <p:cNvSpPr/>
            <p:nvPr>
              <p:custDataLst>
                <p:tags r:id="rId3"/>
              </p:custDataLst>
            </p:nvPr>
          </p:nvSpPr>
          <p:spPr>
            <a:xfrm>
              <a:off x="1089790" y="5938242"/>
              <a:ext cx="26313" cy="8931"/>
            </a:xfrm>
            <a:custGeom>
              <a:avLst/>
              <a:gdLst/>
              <a:ahLst/>
              <a:cxnLst/>
              <a:rect l="0" t="0" r="0" b="0"/>
              <a:pathLst>
                <a:path w="26313" h="8931">
                  <a:moveTo>
                    <a:pt x="17491" y="0"/>
                  </a:moveTo>
                  <a:lnTo>
                    <a:pt x="17491" y="0"/>
                  </a:lnTo>
                  <a:lnTo>
                    <a:pt x="8929" y="8562"/>
                  </a:lnTo>
                  <a:lnTo>
                    <a:pt x="16282" y="8897"/>
                  </a:lnTo>
                  <a:lnTo>
                    <a:pt x="0" y="8930"/>
                  </a:lnTo>
                  <a:lnTo>
                    <a:pt x="26312" y="8930"/>
                  </a:lnTo>
                  <a:lnTo>
                    <a:pt x="9803" y="8930"/>
                  </a:lnTo>
                  <a:lnTo>
                    <a:pt x="17490" y="8930"/>
                  </a:lnTo>
                  <a:lnTo>
                    <a:pt x="12347" y="8930"/>
                  </a:lnTo>
                  <a:lnTo>
                    <a:pt x="17491" y="89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SMARTInkShape-5"/>
            <p:cNvSpPr/>
            <p:nvPr>
              <p:custDataLst>
                <p:tags r:id="rId4"/>
              </p:custDataLst>
            </p:nvPr>
          </p:nvSpPr>
          <p:spPr>
            <a:xfrm>
              <a:off x="1098352" y="5947172"/>
              <a:ext cx="8930" cy="1"/>
            </a:xfrm>
            <a:custGeom>
              <a:avLst/>
              <a:gdLst/>
              <a:ahLst/>
              <a:cxnLst/>
              <a:rect l="0" t="0" r="0" b="0"/>
              <a:pathLst>
                <a:path w="8930" h="1">
                  <a:moveTo>
                    <a:pt x="8929" y="0"/>
                  </a:moveTo>
                  <a:lnTo>
                    <a:pt x="8929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" name="SMARTInkShape-6"/>
          <p:cNvSpPr/>
          <p:nvPr>
            <p:custDataLst>
              <p:tags r:id="rId1"/>
            </p:custDataLst>
          </p:nvPr>
        </p:nvSpPr>
        <p:spPr>
          <a:xfrm>
            <a:off x="1259086" y="5965031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142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in groepjes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Wat is normaal gedrag en wat is afwijkend gedrag</a:t>
            </a:r>
            <a:r>
              <a:rPr lang="nl-NL" sz="2400" dirty="0" smtClean="0"/>
              <a:t>?</a:t>
            </a:r>
          </a:p>
          <a:p>
            <a:r>
              <a:rPr lang="nl-NL" sz="2400" dirty="0" smtClean="0"/>
              <a:t>Maak twee lijstjes</a:t>
            </a:r>
            <a:endParaRPr lang="nl-NL" sz="2400" dirty="0"/>
          </a:p>
          <a:p>
            <a:r>
              <a:rPr lang="nl-NL" sz="2400" dirty="0"/>
              <a:t>In </a:t>
            </a:r>
            <a:r>
              <a:rPr lang="nl-NL" sz="2400" dirty="0" smtClean="0"/>
              <a:t>groepen van 4 personen</a:t>
            </a:r>
            <a:endParaRPr lang="nl-NL" sz="2400" dirty="0"/>
          </a:p>
          <a:p>
            <a:r>
              <a:rPr lang="nl-NL" sz="2400" dirty="0"/>
              <a:t>Daarna met de klas de verschillen bespreken.</a:t>
            </a:r>
          </a:p>
          <a:p>
            <a:endParaRPr lang="nl-NL" sz="2400" dirty="0"/>
          </a:p>
        </p:txBody>
      </p:sp>
      <p:pic>
        <p:nvPicPr>
          <p:cNvPr id="4" name="Picture 4" descr="Afbeeldingsresultaat voor stopwa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72" y="4149080"/>
            <a:ext cx="3004151" cy="308911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al 4"/>
          <p:cNvSpPr/>
          <p:nvPr/>
        </p:nvSpPr>
        <p:spPr>
          <a:xfrm>
            <a:off x="1763688" y="5044079"/>
            <a:ext cx="1080120" cy="11304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10 min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97079" y="4323537"/>
            <a:ext cx="3863558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nl-NL" dirty="0">
                <a:latin typeface="+mj-lt"/>
              </a:rPr>
              <a:t>Uit: opdracht 2 bij thema 6 </a:t>
            </a:r>
          </a:p>
          <a:p>
            <a:r>
              <a:rPr lang="nl-NL" dirty="0">
                <a:latin typeface="+mj-lt"/>
              </a:rPr>
              <a:t>Gedragsproblematiek</a:t>
            </a:r>
          </a:p>
        </p:txBody>
      </p:sp>
    </p:spTree>
    <p:extLst>
      <p:ext uri="{BB962C8B-B14F-4D97-AF65-F5344CB8AC3E}">
        <p14:creationId xmlns:p14="http://schemas.microsoft.com/office/powerpoint/2010/main" val="237942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6.2.1 Culturele aspecten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In hoeverre gedrag afwijkend is, wordt voor een groot gedeelte bepaald door de cultuur waarin je opgroeit.</a:t>
            </a:r>
          </a:p>
        </p:txBody>
      </p:sp>
      <p:pic>
        <p:nvPicPr>
          <p:cNvPr id="3074" name="Picture 2" descr="Afbeeldingsresultaat voor boze gees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140968"/>
            <a:ext cx="3217540" cy="403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2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6.5 Beoordelen afwijkend gedrag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6.5.1 Klinisch interview (vragen stellen)</a:t>
            </a:r>
          </a:p>
          <a:p>
            <a:r>
              <a:rPr lang="nl-NL" sz="2400" dirty="0"/>
              <a:t>6.5.2 Psychologische tests</a:t>
            </a:r>
          </a:p>
          <a:p>
            <a:r>
              <a:rPr lang="nl-NL" sz="2400" dirty="0"/>
              <a:t>6.5.3 Neurologische beoordelingen</a:t>
            </a:r>
          </a:p>
          <a:p>
            <a:r>
              <a:rPr lang="nl-NL" sz="2400" dirty="0"/>
              <a:t>6.5.4 Scan met radioactieve stof</a:t>
            </a:r>
          </a:p>
          <a:p>
            <a:r>
              <a:rPr lang="nl-NL" sz="2400" dirty="0"/>
              <a:t>6.5.5 Andere soorten scans</a:t>
            </a:r>
          </a:p>
        </p:txBody>
      </p:sp>
    </p:spTree>
    <p:extLst>
      <p:ext uri="{BB962C8B-B14F-4D97-AF65-F5344CB8AC3E}">
        <p14:creationId xmlns:p14="http://schemas.microsoft.com/office/powerpoint/2010/main" val="51202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Psychologische tests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b="1" dirty="0">
                <a:solidFill>
                  <a:srgbClr val="FF0000"/>
                </a:solidFill>
              </a:rPr>
              <a:t>Intelligentietest:</a:t>
            </a:r>
          </a:p>
          <a:p>
            <a:r>
              <a:rPr lang="nl-NL" sz="2400" dirty="0"/>
              <a:t>WAIS-III (</a:t>
            </a:r>
            <a:r>
              <a:rPr lang="nl-NL" sz="2400" dirty="0" err="1"/>
              <a:t>Wechsler</a:t>
            </a:r>
            <a:r>
              <a:rPr lang="nl-NL" sz="2400" dirty="0"/>
              <a:t> Adult Intelligence </a:t>
            </a:r>
            <a:r>
              <a:rPr lang="nl-NL" sz="2400" dirty="0" err="1"/>
              <a:t>Scale</a:t>
            </a:r>
            <a:r>
              <a:rPr lang="nl-NL" sz="2400" dirty="0"/>
              <a:t> III)</a:t>
            </a:r>
          </a:p>
          <a:p>
            <a:endParaRPr lang="nl-NL" sz="2400" dirty="0"/>
          </a:p>
          <a:p>
            <a:r>
              <a:rPr lang="nl-NL" sz="2400" b="1" dirty="0">
                <a:solidFill>
                  <a:srgbClr val="FF0000"/>
                </a:solidFill>
              </a:rPr>
              <a:t>Persoonlijkheidstest:</a:t>
            </a:r>
          </a:p>
          <a:p>
            <a:r>
              <a:rPr lang="nl-NL" sz="2400" dirty="0"/>
              <a:t>MMPI (Minnesota </a:t>
            </a:r>
            <a:r>
              <a:rPr lang="nl-NL" sz="2400" dirty="0" err="1"/>
              <a:t>Multiphasic</a:t>
            </a:r>
            <a:r>
              <a:rPr lang="nl-NL" sz="2400" dirty="0"/>
              <a:t> </a:t>
            </a:r>
            <a:r>
              <a:rPr lang="nl-NL" sz="2400" dirty="0" err="1"/>
              <a:t>Personality</a:t>
            </a:r>
            <a:r>
              <a:rPr lang="nl-NL" sz="2400" dirty="0"/>
              <a:t> Inventory-test)</a:t>
            </a:r>
          </a:p>
        </p:txBody>
      </p:sp>
    </p:spTree>
    <p:extLst>
      <p:ext uri="{BB962C8B-B14F-4D97-AF65-F5344CB8AC3E}">
        <p14:creationId xmlns:p14="http://schemas.microsoft.com/office/powerpoint/2010/main" val="117531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Groepen maken voor eindopdracht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Er worden zes groepen gemaakt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De groepen mogen zelf de samenwerking invullen als iedereen van de groep maar tevreden is over resultaat en samenwerking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Zijn er studenten die over hun eigen ervaringen/stoornis willen vertellen?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Komende week rustig na gaan denken over een onderwerp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Volgende week maken we afspraken over wie welk onderwerp doet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Bij les 6 (week 2) hebben alle groepjes hun les/presentatie af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Tijdens de komende lessen is er tijd om aan het product te werken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7982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voor volgende week: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Doorlezen thema 6: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6.1 t/m 6.5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r>
              <a:rPr lang="nl-NL" sz="2400" dirty="0"/>
              <a:t>Blz. 131 t/m 142.</a:t>
            </a:r>
          </a:p>
        </p:txBody>
      </p:sp>
      <p:pic>
        <p:nvPicPr>
          <p:cNvPr id="4" name="Afbeelding 3" descr="Pin Huiswerk Groep 6 2011 2012 on Pinteres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008331"/>
            <a:ext cx="3880839" cy="388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88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nl-NL" dirty="0"/>
              <a:t>Lesweek 1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1988" y="2093912"/>
            <a:ext cx="7212012" cy="4215407"/>
          </a:xfrm>
        </p:spPr>
        <p:txBody>
          <a:bodyPr/>
          <a:lstStyle/>
          <a:p>
            <a:r>
              <a:rPr lang="nl-NL" sz="2400" dirty="0"/>
              <a:t>Uitleg vak, beoordeling</a:t>
            </a:r>
          </a:p>
          <a:p>
            <a:endParaRPr lang="nl-NL" sz="2400" dirty="0"/>
          </a:p>
          <a:p>
            <a:r>
              <a:rPr lang="nl-NL" sz="2400" dirty="0"/>
              <a:t>Theorie thema 6: gedragsproblematiek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6.1 Geestelijke gezondheid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6.2 Afwijkend gedrag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6.5 Beoordelen afwijkend gedrag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114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Beoordeling </a:t>
            </a:r>
            <a:r>
              <a:rPr lang="nl-NL" dirty="0" smtClean="0"/>
              <a:t>en 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8096" y="1844824"/>
            <a:ext cx="7692336" cy="460851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De </a:t>
            </a:r>
            <a:r>
              <a:rPr lang="nl-NL" sz="1800" dirty="0"/>
              <a:t>b</a:t>
            </a:r>
            <a:r>
              <a:rPr lang="nl-NL" sz="1800" dirty="0" smtClean="0"/>
              <a:t>eoordeling is op basis van presentie </a:t>
            </a:r>
            <a:r>
              <a:rPr lang="nl-NL" sz="1800" dirty="0"/>
              <a:t>en </a:t>
            </a:r>
            <a:r>
              <a:rPr lang="nl-NL" sz="1800" dirty="0" smtClean="0"/>
              <a:t>inzet en beoordeling eindopdracht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De planning: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Les 1=Theoretische les in week 47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Les 2= </a:t>
            </a:r>
            <a:r>
              <a:rPr lang="nl-NL" sz="1800" dirty="0"/>
              <a:t>T</a:t>
            </a:r>
            <a:r>
              <a:rPr lang="nl-NL" sz="1800" dirty="0" smtClean="0"/>
              <a:t>heoretische les in week 48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Les 3= Theoretische les in week 49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Les 4= Theoretische les in week 50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Les 5= Theoretische les in week 51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Les 6= Twee groepen uitvoering eindopdracht week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Week 3 is les vrij </a:t>
            </a:r>
            <a:r>
              <a:rPr lang="nl-NL" sz="1800" dirty="0" err="1" smtClean="0"/>
              <a:t>ivm</a:t>
            </a:r>
            <a:r>
              <a:rPr lang="nl-NL" sz="1800" dirty="0" smtClean="0"/>
              <a:t> examens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Les 7= twee groepen uitvoering eindopdracht week 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Les 8= twee groepen uitvoering eindopdracht week 5</a:t>
            </a:r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485515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Eindopdracht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 smtClean="0"/>
              <a:t>Zes groepen gaan een ‘les’ voorbereiden en geven over een stoornis of gedragsprobleem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Met je groepje verzamel je interessante informatie over een  gedragsprobleem of stoornis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Je gaat deze informatie aan de rest van de klas overbrengen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Zorg dat je goede informatie hebt, verschillende mediums gebruikt en dat je </a:t>
            </a:r>
            <a:r>
              <a:rPr lang="nl-NL" sz="2400" dirty="0" smtClean="0"/>
              <a:t>klasgenoten </a:t>
            </a:r>
            <a:r>
              <a:rPr lang="nl-NL" sz="2400" dirty="0" smtClean="0"/>
              <a:t>positieve feedback geven.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Deze les duurt minimaal 30 maximaal 40 minuten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0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6.1 Factoren die van invloed zijn op de geestelijke gezondheid</a:t>
            </a:r>
          </a:p>
        </p:txBody>
      </p:sp>
      <p:pic>
        <p:nvPicPr>
          <p:cNvPr id="1026" name="Picture 2" descr="Afbeeldingsresultaat voor draagkracht draaglas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2544747"/>
            <a:ext cx="6469879" cy="4313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MARTInkShape-2"/>
          <p:cNvSpPr/>
          <p:nvPr>
            <p:custDataLst>
              <p:tags r:id="rId1"/>
            </p:custDataLst>
          </p:nvPr>
        </p:nvSpPr>
        <p:spPr>
          <a:xfrm>
            <a:off x="2294940" y="6474023"/>
            <a:ext cx="80358" cy="70194"/>
          </a:xfrm>
          <a:custGeom>
            <a:avLst/>
            <a:gdLst/>
            <a:ahLst/>
            <a:cxnLst/>
            <a:rect l="0" t="0" r="0" b="0"/>
            <a:pathLst>
              <a:path w="80358" h="70194">
                <a:moveTo>
                  <a:pt x="80357" y="0"/>
                </a:moveTo>
                <a:lnTo>
                  <a:pt x="80357" y="0"/>
                </a:lnTo>
                <a:lnTo>
                  <a:pt x="63576" y="7068"/>
                </a:lnTo>
                <a:lnTo>
                  <a:pt x="60240" y="7689"/>
                </a:lnTo>
                <a:lnTo>
                  <a:pt x="58016" y="9094"/>
                </a:lnTo>
                <a:lnTo>
                  <a:pt x="56533" y="11024"/>
                </a:lnTo>
                <a:lnTo>
                  <a:pt x="55545" y="13303"/>
                </a:lnTo>
                <a:lnTo>
                  <a:pt x="53894" y="14822"/>
                </a:lnTo>
                <a:lnTo>
                  <a:pt x="49413" y="16510"/>
                </a:lnTo>
                <a:lnTo>
                  <a:pt x="47821" y="17952"/>
                </a:lnTo>
                <a:lnTo>
                  <a:pt x="40317" y="30170"/>
                </a:lnTo>
                <a:lnTo>
                  <a:pt x="35111" y="33253"/>
                </a:lnTo>
                <a:lnTo>
                  <a:pt x="29490" y="35615"/>
                </a:lnTo>
                <a:lnTo>
                  <a:pt x="25" y="62473"/>
                </a:lnTo>
                <a:lnTo>
                  <a:pt x="0" y="67238"/>
                </a:lnTo>
                <a:lnTo>
                  <a:pt x="989" y="68638"/>
                </a:lnTo>
                <a:lnTo>
                  <a:pt x="2640" y="69571"/>
                </a:lnTo>
                <a:lnTo>
                  <a:pt x="4733" y="70193"/>
                </a:lnTo>
                <a:lnTo>
                  <a:pt x="6129" y="69616"/>
                </a:lnTo>
                <a:lnTo>
                  <a:pt x="7059" y="68239"/>
                </a:lnTo>
                <a:lnTo>
                  <a:pt x="8552" y="63640"/>
                </a:lnTo>
                <a:lnTo>
                  <a:pt x="8919" y="5357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402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je eigen weegschaal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Draaglast: verplichtingen zoals je werk, vrije tijd, gezin, levensgebeurtenissen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Draagkracht: alles wat je energie geeft zoals vrienden, sporten, materiele dingen, structuur</a:t>
            </a:r>
            <a:r>
              <a:rPr lang="nl-NL" b="1" dirty="0"/>
              <a:t/>
            </a:r>
            <a:br>
              <a:rPr lang="nl-NL" b="1" dirty="0"/>
            </a:b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02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6.1.1 Coping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Iedereen gaat op z’n eigen manier met stress om. </a:t>
            </a:r>
          </a:p>
          <a:p>
            <a:endParaRPr lang="nl-NL" sz="2400" dirty="0"/>
          </a:p>
          <a:p>
            <a:r>
              <a:rPr lang="nl-NL" sz="2400" b="1" dirty="0">
                <a:solidFill>
                  <a:srgbClr val="FF0000"/>
                </a:solidFill>
              </a:rPr>
              <a:t>Probleemgerichte coping</a:t>
            </a:r>
            <a:r>
              <a:rPr lang="nl-NL" sz="2400" dirty="0"/>
              <a:t>= actief aanpakken van je probleem en op het inwinnen van informatie hierover</a:t>
            </a:r>
          </a:p>
          <a:p>
            <a:endParaRPr lang="nl-NL" sz="2400" dirty="0"/>
          </a:p>
          <a:p>
            <a:r>
              <a:rPr lang="nl-NL" sz="2400" b="1" dirty="0">
                <a:solidFill>
                  <a:srgbClr val="FF0000"/>
                </a:solidFill>
              </a:rPr>
              <a:t>Emotiegerichte coping</a:t>
            </a:r>
            <a:r>
              <a:rPr lang="nl-NL" sz="2400" dirty="0"/>
              <a:t>= de manier waarop jij emoties uit. Voorbeelden van ongewenste coping: </a:t>
            </a:r>
          </a:p>
        </p:txBody>
      </p:sp>
      <p:pic>
        <p:nvPicPr>
          <p:cNvPr id="2050" name="Picture 2" descr="Afbeeldingsresultaat voor emotioneel et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477660"/>
            <a:ext cx="3381772" cy="2344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pillen nem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60" y="4477660"/>
            <a:ext cx="3121342" cy="2344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t 3"/>
              <p14:cNvContentPartPr/>
              <p14:nvPr/>
            </p14:nvContentPartPr>
            <p14:xfrm>
              <a:off x="2491560" y="1419840"/>
              <a:ext cx="360" cy="360"/>
            </p14:xfrm>
          </p:contentPart>
        </mc:Choice>
        <mc:Fallback>
          <p:pic>
            <p:nvPicPr>
              <p:cNvPr id="4" name="Inkt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482200" y="14104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3232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 </a:t>
            </a:r>
            <a:r>
              <a:rPr lang="nl-NL" dirty="0" err="1"/>
              <a:t>copingmechanismen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790700"/>
            <a:ext cx="7622480" cy="4446611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actief </a:t>
            </a:r>
            <a:r>
              <a:rPr lang="nl-NL" dirty="0"/>
              <a:t>handelen: het aanpakken van het probleem en het oplossen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passief blijven: het probleem ontkennen of vermijden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sociale steun zoeken: samen met anderen het probleem proberen op te lossen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depressief gedrag: gevoelens van uitzichtloosheid ontwikkelen, piekeren, zichzelf de schuld geven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geruststellende gedachten hebben: geloven dat het probleem wel opgelost geraakt of dat het wel goed komt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gevoelens uitdrukken: spanning, frustratie en agressie er uit gooien, wat komt opborrelen maar laten opborrelen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palliatief reageren: zich richten op andere dingen buiten het probleem zelf, zoals bijvoorbeeld verslaving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07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hlinkClick r:id="rId3" action="ppaction://hlinkfile"/>
              </a:rPr>
              <a:t>Wat is jouw </a:t>
            </a:r>
            <a:r>
              <a:rPr lang="nl-NL" dirty="0" err="1" smtClean="0">
                <a:hlinkClick r:id="rId3" action="ppaction://hlinkfile"/>
              </a:rPr>
              <a:t>copingstijl</a:t>
            </a:r>
            <a:r>
              <a:rPr lang="nl-NL" dirty="0" smtClean="0">
                <a:hlinkClick r:id="rId3" action="ppaction://hlinkfile"/>
              </a:rPr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 individueel de test, daarna klassikaal bespreken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0480" y="2897560"/>
            <a:ext cx="3771800" cy="37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8444"/>
  <p:tag name="AS_OS" val="Microsoft Windows NT 6.1.7601 Service Pack 1"/>
  <p:tag name="AS_RELEASE_DATE" val="2014.05.28"/>
  <p:tag name="AS_TITLE" val="Aspose.Slides for .NET 4.0"/>
  <p:tag name="AS_VERSION" val="14.4.0.0"/>
  <p:tag name="HERGEBRUIK_156" val="[empty_val]"/>
  <p:tag name="HERGEBRUIK_158" val="##59"/>
  <p:tag name="HERGEBRUIK_77" val="8-8-2016 0:00:00"/>
  <p:tag name="HERGEBRUIK_87" val="42"/>
  <p:tag name="HERGEBRUIK_LOGOID" val="1"/>
  <p:tag name="HERGEBRUIK_MODELID" val="31"/>
  <p:tag name="HERGEBRUIK_RELOADMODE" val="0"/>
  <p:tag name="HERGEBRUIK_TAALID" val="1"/>
  <p:tag name="HERGEBRUIKVW_13" val="Verlengde Visserstraat 20, Groningen"/>
  <p:tag name="HERGEBRUIKVW_15" val="Postbus 1225, 9701 BE Groningen"/>
  <p:tag name="HERGEBRUIKVW_16" val="T (050) 368 83 00 "/>
  <p:tag name="HERGEBRUIKVW_17" val="T (050) 368 83 00 , F "/>
  <p:tag name="HERGEBRUIKVW_18" val="NL91 RABO 0385 1922 07, KvK 41013432"/>
  <p:tag name="HERGEBRUIKVW_19" val="Noorderpoort Gezondheidszorg &amp; Welzijn "/>
  <p:tag name="HERGEBRUIKVW_20" val="Noorderpoort&#10;Noorderpoort Gezondheidszorg &amp; Welzijn &#10;Postbus 1225&#10;9701 BE Groningen&#10;Verlengde Visserstraat 20&#10;Groninge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7442</TotalTime>
  <Words>782</Words>
  <Application>Microsoft Office PowerPoint</Application>
  <PresentationFormat>Diavoorstelling (4:3)</PresentationFormat>
  <Paragraphs>124</Paragraphs>
  <Slides>17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4" baseType="lpstr">
      <vt:lpstr>Arial</vt:lpstr>
      <vt:lpstr>Calibri</vt:lpstr>
      <vt:lpstr>Tw Cen MT</vt:lpstr>
      <vt:lpstr>Tw Cen MT Condensed</vt:lpstr>
      <vt:lpstr>Wingdings</vt:lpstr>
      <vt:lpstr>Wingdings 3</vt:lpstr>
      <vt:lpstr>Integraal</vt:lpstr>
      <vt:lpstr>Gedragsproblemen en stoornissen</vt:lpstr>
      <vt:lpstr>Lesweek 1</vt:lpstr>
      <vt:lpstr>Beoordeling en planning</vt:lpstr>
      <vt:lpstr>DE Eindopdracht</vt:lpstr>
      <vt:lpstr>6.1 Factoren die van invloed zijn op de geestelijke gezondheid</vt:lpstr>
      <vt:lpstr>Maak je eigen weegschaal</vt:lpstr>
      <vt:lpstr>6.1.1 Coping</vt:lpstr>
      <vt:lpstr>Voorbeelden copingmechanismen </vt:lpstr>
      <vt:lpstr>Wat is jouw copingstijl?</vt:lpstr>
      <vt:lpstr>Stelling: </vt:lpstr>
      <vt:lpstr>6.2 Afwijkend gedrag</vt:lpstr>
      <vt:lpstr>Opdracht in groepjes</vt:lpstr>
      <vt:lpstr>6.2.1 Culturele aspecten </vt:lpstr>
      <vt:lpstr>6.5 Beoordelen afwijkend gedrag</vt:lpstr>
      <vt:lpstr>Psychologische tests</vt:lpstr>
      <vt:lpstr>Groepen maken voor eindopdracht</vt:lpstr>
      <vt:lpstr>Huiswerk voor volgende week:</vt:lpstr>
    </vt:vector>
  </TitlesOfParts>
  <Company>I'tension B.V.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Gerjan Stappenbelt;sa.sommeling@noorderpoort.nl</dc:creator>
  <cp:lastModifiedBy>Lydia van Hes</cp:lastModifiedBy>
  <cp:revision>437</cp:revision>
  <cp:lastPrinted>2017-01-05T11:09:44Z</cp:lastPrinted>
  <dcterms:created xsi:type="dcterms:W3CDTF">2009-12-16T15:11:37Z</dcterms:created>
  <dcterms:modified xsi:type="dcterms:W3CDTF">2018-11-19T17:52:08Z</dcterms:modified>
</cp:coreProperties>
</file>